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6" r:id="rId4"/>
    <p:sldId id="260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310" r:id="rId18"/>
    <p:sldId id="297" r:id="rId19"/>
    <p:sldId id="299" r:id="rId20"/>
    <p:sldId id="301" r:id="rId21"/>
    <p:sldId id="257" r:id="rId22"/>
    <p:sldId id="302" r:id="rId23"/>
    <p:sldId id="308" r:id="rId24"/>
    <p:sldId id="303" r:id="rId25"/>
    <p:sldId id="304" r:id="rId26"/>
    <p:sldId id="305" r:id="rId27"/>
    <p:sldId id="282" r:id="rId28"/>
    <p:sldId id="283" r:id="rId29"/>
    <p:sldId id="284" r:id="rId30"/>
    <p:sldId id="309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86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3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00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32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67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07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33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0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43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1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82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2D7EA-43B7-4879-9EDE-D63969A6094E}" type="datetimeFigureOut">
              <a:rPr lang="ru-RU" smtClean="0"/>
              <a:t>15.03.2018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735C-E762-4D83-9C34-2B097EA15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0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1"/>
            <a:ext cx="9144000" cy="712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dirty="0">
                <a:latin typeface="Times New Roman"/>
                <a:ea typeface="Calibri"/>
                <a:cs typeface="Times New Roman"/>
              </a:rPr>
              <a:t>ГУК «</a:t>
            </a:r>
            <a:r>
              <a:rPr lang="ru-RU" b="1" dirty="0" err="1">
                <a:latin typeface="Times New Roman"/>
                <a:ea typeface="Calibri"/>
                <a:cs typeface="Times New Roman"/>
              </a:rPr>
              <a:t>Барановичская</a:t>
            </a:r>
            <a:r>
              <a:rPr lang="ru-RU" b="1" dirty="0">
                <a:latin typeface="Times New Roman"/>
                <a:ea typeface="Calibri"/>
                <a:cs typeface="Times New Roman"/>
              </a:rPr>
              <a:t> районная централизованная библиотечная система» </a:t>
            </a:r>
            <a:endParaRPr lang="ru-RU" sz="11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dirty="0" err="1">
                <a:latin typeface="Times New Roman"/>
                <a:ea typeface="Calibri"/>
                <a:cs typeface="Times New Roman"/>
              </a:rPr>
              <a:t>Перховичская</a:t>
            </a:r>
            <a:r>
              <a:rPr lang="ru-RU" b="1" dirty="0">
                <a:latin typeface="Times New Roman"/>
                <a:ea typeface="Calibri"/>
                <a:cs typeface="Times New Roman"/>
              </a:rPr>
              <a:t> сельская библиотека</a:t>
            </a:r>
            <a:endParaRPr lang="ru-RU" sz="11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2000" b="1" dirty="0">
                <a:effectLst/>
                <a:latin typeface="Times New Roman"/>
                <a:ea typeface="Calibri"/>
                <a:cs typeface="Times New Roman"/>
              </a:rPr>
              <a:t>  </a:t>
            </a:r>
            <a:endParaRPr lang="ru-RU" sz="11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2800" b="1" dirty="0">
                <a:effectLst/>
                <a:latin typeface="Times New Roman"/>
                <a:ea typeface="Calibri"/>
                <a:cs typeface="Times New Roman"/>
              </a:rPr>
              <a:t>Историко-краеведческий </a:t>
            </a:r>
            <a:endParaRPr lang="ru-RU" sz="11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800" b="1" dirty="0">
                <a:effectLst/>
                <a:latin typeface="Times New Roman"/>
                <a:ea typeface="Calibri"/>
                <a:cs typeface="Times New Roman"/>
              </a:rPr>
              <a:t>экскурс</a:t>
            </a:r>
            <a:endParaRPr lang="ru-RU" sz="11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6000" b="1" dirty="0">
                <a:solidFill>
                  <a:srgbClr val="0000CC"/>
                </a:solidFill>
                <a:effectLst/>
                <a:latin typeface="Book Antiqua"/>
                <a:ea typeface="Calibri"/>
                <a:cs typeface="Times New Roman"/>
              </a:rPr>
              <a:t>«Православные храмы</a:t>
            </a:r>
            <a:endParaRPr lang="ru-RU" sz="1100" dirty="0">
              <a:solidFill>
                <a:srgbClr val="0000CC"/>
              </a:solidFill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6000" b="1" dirty="0" err="1">
                <a:solidFill>
                  <a:srgbClr val="0000CC"/>
                </a:solidFill>
                <a:effectLst/>
                <a:latin typeface="Book Antiqua"/>
                <a:ea typeface="Calibri"/>
                <a:cs typeface="Times New Roman"/>
              </a:rPr>
              <a:t>Барановичского</a:t>
            </a:r>
            <a:r>
              <a:rPr lang="ru-RU" sz="6000" b="1" dirty="0">
                <a:solidFill>
                  <a:srgbClr val="0000CC"/>
                </a:solidFill>
                <a:effectLst/>
                <a:latin typeface="Book Antiqua"/>
                <a:ea typeface="Calibri"/>
                <a:cs typeface="Times New Roman"/>
              </a:rPr>
              <a:t> района»</a:t>
            </a:r>
            <a:endParaRPr lang="ru-RU" sz="6000" b="1" dirty="0">
              <a:solidFill>
                <a:srgbClr val="0000CC"/>
              </a:solidFill>
              <a:latin typeface="Book Antiqua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ru-RU" sz="800" b="1" dirty="0">
              <a:solidFill>
                <a:srgbClr val="0000CC"/>
              </a:solidFill>
              <a:effectLst/>
              <a:latin typeface="Book Antiqua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>
                <a:latin typeface="Book Antiqua"/>
                <a:ea typeface="Calibri"/>
                <a:cs typeface="Times New Roman"/>
              </a:rPr>
              <a:t>2017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ru-RU" sz="800" b="1" dirty="0">
              <a:solidFill>
                <a:srgbClr val="0000CC"/>
              </a:solidFill>
              <a:effectLst/>
              <a:latin typeface="Book Antiqua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ru-RU" sz="800" b="1" dirty="0">
              <a:solidFill>
                <a:srgbClr val="0000CC"/>
              </a:solidFill>
              <a:effectLst/>
              <a:latin typeface="Book Antiqua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731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17463"/>
            <a:ext cx="917575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2831" y="233198"/>
            <a:ext cx="7279569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0"/>
              </a:spcAft>
            </a:pPr>
            <a:r>
              <a:rPr lang="ru-RU" sz="2400" b="1" dirty="0">
                <a:latin typeface="CyrillicOld" pitchFamily="2" charset="0"/>
                <a:ea typeface="Calibri"/>
                <a:cs typeface="Times New Roman"/>
              </a:rPr>
              <a:t>Церковь святой </a:t>
            </a:r>
            <a:r>
              <a:rPr lang="ru-RU" sz="2400" b="1" dirty="0" err="1">
                <a:latin typeface="CyrillicOld" pitchFamily="2" charset="0"/>
                <a:ea typeface="Calibri"/>
                <a:cs typeface="Times New Roman"/>
              </a:rPr>
              <a:t>Живоначальной</a:t>
            </a:r>
            <a:r>
              <a:rPr lang="ru-RU" sz="2400" b="1" dirty="0">
                <a:latin typeface="CyrillicOld" pitchFamily="2" charset="0"/>
                <a:ea typeface="Calibri"/>
                <a:cs typeface="Times New Roman"/>
              </a:rPr>
              <a:t> Троицы </a:t>
            </a:r>
            <a:endParaRPr lang="ru-RU" sz="2400" dirty="0">
              <a:latin typeface="CyrillicOld" pitchFamily="2" charset="0"/>
              <a:ea typeface="Calibri"/>
              <a:cs typeface="Times New Roman"/>
            </a:endParaRPr>
          </a:p>
          <a:p>
            <a:pPr indent="450215" algn="ctr">
              <a:lnSpc>
                <a:spcPct val="115000"/>
              </a:lnSpc>
              <a:spcAft>
                <a:spcPts val="0"/>
              </a:spcAft>
            </a:pPr>
            <a:r>
              <a:rPr lang="ru-RU" sz="2400" b="1" i="1" dirty="0" err="1">
                <a:latin typeface="CyrillicOld" pitchFamily="2" charset="0"/>
                <a:ea typeface="Calibri"/>
                <a:cs typeface="Times New Roman"/>
              </a:rPr>
              <a:t>д.Большая</a:t>
            </a:r>
            <a:r>
              <a:rPr lang="ru-RU" sz="2400" b="1" i="1" dirty="0">
                <a:latin typeface="CyrillicOld" pitchFamily="2" charset="0"/>
                <a:ea typeface="Calibri"/>
                <a:cs typeface="Times New Roman"/>
              </a:rPr>
              <a:t> </a:t>
            </a:r>
            <a:r>
              <a:rPr lang="ru-RU" sz="2400" b="1" i="1" dirty="0" err="1">
                <a:latin typeface="CyrillicOld" pitchFamily="2" charset="0"/>
                <a:ea typeface="Calibri"/>
                <a:cs typeface="Times New Roman"/>
              </a:rPr>
              <a:t>Своротва</a:t>
            </a:r>
            <a:endParaRPr lang="ru-RU" sz="2400" i="1" dirty="0">
              <a:latin typeface="CyrillicOld" pitchFamily="2" charset="0"/>
              <a:ea typeface="Calibri"/>
              <a:cs typeface="Times New Roman"/>
            </a:endParaRPr>
          </a:p>
        </p:txBody>
      </p:sp>
      <p:pic>
        <p:nvPicPr>
          <p:cNvPr id="4" name="Рисунок 1" descr="Описание: http://tour.brest.by/image/2014/svjato-troickaja-cerkov-svorota/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1" y="1658048"/>
            <a:ext cx="3499149" cy="261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63665" y="4077072"/>
            <a:ext cx="77458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2831" y="4415626"/>
            <a:ext cx="76166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Церковь необычной архитектуры (треугольная) появилась в  </a:t>
            </a:r>
            <a:r>
              <a:rPr lang="ru-RU" sz="1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Своротве</a:t>
            </a:r>
            <a:r>
              <a:rPr lang="ru-RU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в 1747 году благодаря усилиям скарбового писаря Великого княжества Литовского Николая Овсяного. Тогда она была деревянной. Позже, в 1823 году на этом же месте, но уже из бутового камня и кирпича возвел точно такой же храм </a:t>
            </a:r>
            <a:r>
              <a:rPr lang="ru-RU" sz="1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Якуб</a:t>
            </a:r>
            <a:r>
              <a:rPr lang="ru-RU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Незабытовский</a:t>
            </a:r>
            <a:r>
              <a:rPr lang="ru-RU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— владелец Большой </a:t>
            </a:r>
            <a:r>
              <a:rPr lang="ru-RU" sz="1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Своротвы</a:t>
            </a:r>
            <a:r>
              <a:rPr lang="ru-RU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 Войти в треугольный храм можно было с каждой из трех сторон, а алтарь располагался в самом центре здания. Во время войны, в 1943 году, церковь сожгли. И только в 2006 году отец Георгий Сапун решился восстановить храм. Возродили здание тоже треугольным. Сегодня этот необычный храм не имеет аналогов ни в Беларуси, ни в Европе.</a:t>
            </a:r>
          </a:p>
        </p:txBody>
      </p:sp>
      <p:pic>
        <p:nvPicPr>
          <p:cNvPr id="3074" name="Рисунок 3" descr=" Современный вид храм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83422"/>
            <a:ext cx="24003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lightbox-img" descr="Описание: &amp;Scy;&amp;ocy;&amp;vcy;&amp;rcy;&amp;iecy;&amp;mcy;&amp;iecy;&amp;ncy;&amp;ncy;&amp;ycy;&amp;jcy; &amp;vcy;&amp;icy;&amp;dcy; &amp;Scy;&amp;vcy;&amp;yacy;&amp;tcy;&amp;ocy;-&amp;Tcy;&amp;rcy;&amp;ocy;&amp;icy;&amp;tscy;&amp;kcy;&amp;ocy;&amp;jcy; &amp;tscy;&amp;iecy;&amp;rcy;&amp;kcy;&amp;vcy;&amp;icy;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08" y="1772816"/>
            <a:ext cx="2160240" cy="143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00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Описание: &amp;Ocy;&amp;bcy;&amp;shchcy;&amp;icy;&amp;jcy; &amp;vcy;&amp;icy;&amp;dcy; &amp;dcy;&amp;iecy;&amp;rcy;&amp;iecy;&amp;vcy;&amp;yacy;&amp;ncy;&amp;ncy;&amp;ocy;&amp;jcy; &amp;Scy;&amp;pcy;&amp;acy;&amp;scy;&amp;ocy;-&amp;Pcy;&amp;rcy;&amp;iecy;&amp;ocy;&amp;bcy;&amp;rcy;&amp;acy;&amp;zhcy;&amp;iecy;&amp;ncy;&amp;scy;&amp;kcy;&amp;ocy;&amp;jcy; &amp;tscy;&amp;iecy;&amp;rcy;&amp;kcy;&amp;vcy;&amp;icy;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 bwMode="auto">
          <a:xfrm>
            <a:off x="2033900" y="1196752"/>
            <a:ext cx="5148208" cy="296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45516" y="270302"/>
            <a:ext cx="538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Преображения Господня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д.Новая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Мышь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4178775"/>
            <a:ext cx="828092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  <a:cs typeface="Times New Roman"/>
              </a:rPr>
              <a:t>        </a:t>
            </a:r>
            <a:r>
              <a:rPr lang="ru-RU" sz="1350" dirty="0">
                <a:latin typeface="Times New Roman"/>
                <a:ea typeface="Calibri"/>
                <a:cs typeface="Times New Roman"/>
              </a:rPr>
              <a:t>Новая Мышь известна с XVI в. как местечко на Варшавском тракте. Принадлежала в разные времена Хадкевичам, Синявским, </a:t>
            </a:r>
            <a:r>
              <a:rPr lang="ru-RU" sz="1350" dirty="0" err="1">
                <a:latin typeface="Times New Roman"/>
                <a:ea typeface="Calibri"/>
                <a:cs typeface="Times New Roman"/>
              </a:rPr>
              <a:t>Юдзицким</a:t>
            </a:r>
            <a:r>
              <a:rPr lang="ru-RU" sz="1350" dirty="0">
                <a:latin typeface="Times New Roman"/>
                <a:ea typeface="Calibri"/>
                <a:cs typeface="Times New Roman"/>
              </a:rPr>
              <a:t>, Масальским, </a:t>
            </a:r>
            <a:r>
              <a:rPr lang="ru-RU" sz="1350" dirty="0" err="1">
                <a:latin typeface="Times New Roman"/>
                <a:ea typeface="Calibri"/>
                <a:cs typeface="Times New Roman"/>
              </a:rPr>
              <a:t>Неселовским</a:t>
            </a:r>
            <a:r>
              <a:rPr lang="ru-RU" sz="1350" dirty="0">
                <a:latin typeface="Times New Roman"/>
                <a:ea typeface="Calibri"/>
                <a:cs typeface="Times New Roman"/>
              </a:rPr>
              <a:t>.</a:t>
            </a:r>
            <a:endParaRPr lang="ru-RU" sz="1350" dirty="0"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1350" dirty="0">
                <a:latin typeface="Times New Roman"/>
                <a:ea typeface="Calibri"/>
                <a:cs typeface="Times New Roman"/>
              </a:rPr>
              <a:t>Храм Преображения Господня построен на средства местных крестьян и благодетелей в 1859 году на центральной площади села. Церковь относится к типу </a:t>
            </a:r>
            <a:r>
              <a:rPr lang="ru-RU" sz="1350" dirty="0" err="1">
                <a:latin typeface="Times New Roman"/>
                <a:ea typeface="Calibri"/>
                <a:cs typeface="Times New Roman"/>
              </a:rPr>
              <a:t>центричных</a:t>
            </a:r>
            <a:r>
              <a:rPr lang="ru-RU" sz="1350" dirty="0">
                <a:latin typeface="Times New Roman"/>
                <a:ea typeface="Calibri"/>
                <a:cs typeface="Times New Roman"/>
              </a:rPr>
              <a:t> крестово-купольных храмов, размещенная на высоком каменном цоколе. Она является памятником деревянного зодчества, в котором воплощены стилизованные формы древнерусской культовой архитектуры. Снаружи храм обшит тесом и окрашен в благородный зелёный цвет. Все углы здания закреплены широкими лопатками, и карнизом. Оконные проемы, обрамленные в белоснежные нарядные наличники, придают зданию особую торжественность и строгость. </a:t>
            </a:r>
          </a:p>
          <a:p>
            <a:pPr indent="450215" algn="just">
              <a:spcAft>
                <a:spcPts val="0"/>
              </a:spcAft>
            </a:pPr>
            <a:r>
              <a:rPr lang="ru-RU" sz="1350" dirty="0">
                <a:latin typeface="Times New Roman"/>
                <a:ea typeface="Calibri"/>
                <a:cs typeface="Times New Roman"/>
              </a:rPr>
              <a:t>В главный вход храма ведет высокая лестница округлой формы. В одном из угловых барабанов устроена звонница. Прилегающая территория к нему облагорожена и обнесена оградой со Святыми воротами.	</a:t>
            </a:r>
            <a:endParaRPr lang="ru-RU" sz="1350" dirty="0"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90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46" y="0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lightbox-img" descr="Описание: &amp;TScy;&amp;iecy;&amp;rcy;&amp;kcy;&amp;ocy;&amp;vcy;&amp;softcy; &amp;Scy;&amp;vcy;&amp;yacy;&amp;tcy;&amp;ocy;&amp;gcy;&amp;ocy; &amp;Scy;&amp;iecy;&amp;rcy;&amp;gcy;&amp;icy;&amp;yacy; &amp;Rcy;&amp;acy;&amp;dcy;&amp;ocy;&amp;ncy;&amp;iecy;&amp;zhcy;&amp;scy;&amp;kcy;&amp;ocy;&amp;gcy;&amp;ocy; - &amp;pcy;&amp;acy;&amp;mcy;&amp;yacy;&amp;tcy;&amp;ncy;&amp;icy;&amp;kcy; &amp;acy;&amp;rcy;&amp;khcy;&amp;icy;&amp;tcy;&amp;iecy;&amp;kcy;&amp;tcy;&amp;ucy;&amp;rcy;&amp;ycy; &amp;rcy;&amp;iecy;&amp;tcy;&amp;rcy;&amp;ocy;&amp;scy;&amp;pcy;&amp;iecy;&amp;kcy;&amp;tcy;&amp;icy;&amp;vcy;&amp;ncy;&amp;ocy;-&amp;rcy;&amp;ucy;&amp;scy;&amp;scy;&amp;kcy;&amp;ocy;&amp;gcy;&amp;ocy; &amp;scy;&amp;tcy;&amp;icy;&amp;lcy;&amp;ya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4603"/>
            <a:ext cx="3415622" cy="23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Описание: &amp;Scy; &amp;pcy;&amp;rcy;&amp;iecy;&amp;dcy;&amp;ycy;&amp;dcy;&amp;ucy;&amp;shchcy;&amp;icy;&amp;khcy; &amp;tscy;&amp;iecy;&amp;rcy;&amp;kcy;&amp;vcy;&amp;iecy;&amp;jcy; &amp;vcy; &amp;scy;&amp;ocy;&amp;vcy;&amp;rcy;&amp;iecy;&amp;mcy;&amp;iecy;&amp;ncy;&amp;ncy;&amp;ocy;&amp;jcy; &amp;tscy;&amp;iecy;&amp;rcy;&amp;kcy;&amp;vcy;&amp;icy; &amp;scy;&amp;ocy;&amp;khcy;&amp;rcy;&amp;acy;&amp;ncy;&amp;icy;&amp;lcy;&amp;icy;&amp;scy;&amp;softcy; &amp;khcy;&amp;rcy;&amp;acy;&amp;mcy;&amp;ocy;&amp;vcy;&amp;ycy;&amp;iecy; &amp;icy;&amp;kcy;&amp;ocy;&amp;ncy;&amp;y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7"/>
          <a:stretch>
            <a:fillRect/>
          </a:stretch>
        </p:blipFill>
        <p:spPr bwMode="auto">
          <a:xfrm>
            <a:off x="955912" y="3894940"/>
            <a:ext cx="3430565" cy="24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9431" y="433790"/>
            <a:ext cx="71855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Преподобного Сергея Радонежского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Calibri" pitchFamily="34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.Миловиды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016" y="1486905"/>
            <a:ext cx="3041983" cy="238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545919" y="4059058"/>
            <a:ext cx="3940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/>
                <a:ea typeface="Calibri"/>
              </a:rPr>
              <a:t> </a:t>
            </a:r>
            <a:r>
              <a:rPr lang="ru-RU" sz="1400" dirty="0">
                <a:latin typeface="Times New Roman"/>
                <a:ea typeface="Calibri"/>
              </a:rPr>
              <a:t>Церковь  построена в 1865 году</a:t>
            </a:r>
            <a:r>
              <a:rPr lang="ru-RU" sz="1400" dirty="0">
                <a:ea typeface="Calibri"/>
                <a:cs typeface="Times New Roman"/>
              </a:rPr>
              <a:t> </a:t>
            </a:r>
            <a:r>
              <a:rPr lang="ru-RU" sz="1400" dirty="0">
                <a:latin typeface="Times New Roman"/>
                <a:ea typeface="Calibri"/>
              </a:rPr>
              <a:t>подрядчиками Н. </a:t>
            </a:r>
            <a:r>
              <a:rPr lang="ru-RU" sz="1400" dirty="0" err="1">
                <a:latin typeface="Times New Roman"/>
                <a:ea typeface="Calibri"/>
              </a:rPr>
              <a:t>Бутковским</a:t>
            </a:r>
            <a:r>
              <a:rPr lang="ru-RU" sz="1400" dirty="0">
                <a:latin typeface="Times New Roman"/>
                <a:ea typeface="Calibri"/>
              </a:rPr>
              <a:t>, Ш. </a:t>
            </a:r>
            <a:r>
              <a:rPr lang="ru-RU" sz="1400" dirty="0" err="1">
                <a:latin typeface="Times New Roman"/>
                <a:ea typeface="Calibri"/>
              </a:rPr>
              <a:t>Скидельским</a:t>
            </a:r>
            <a:r>
              <a:rPr lang="ru-RU" sz="1400" dirty="0">
                <a:latin typeface="Times New Roman"/>
                <a:ea typeface="Calibri"/>
              </a:rPr>
              <a:t>,  А. </a:t>
            </a:r>
            <a:r>
              <a:rPr lang="ru-RU" sz="1400" dirty="0" err="1">
                <a:latin typeface="Times New Roman"/>
                <a:ea typeface="Calibri"/>
              </a:rPr>
              <a:t>Прехнером</a:t>
            </a:r>
            <a:r>
              <a:rPr lang="ru-RU" sz="1400" dirty="0">
                <a:latin typeface="Times New Roman"/>
                <a:ea typeface="Calibri"/>
              </a:rPr>
              <a:t>. При церкви в 1891 г. было основано братство, церковно-приходское попечительство, работала церковная школа в </a:t>
            </a:r>
            <a:r>
              <a:rPr lang="ru-RU" sz="1400" dirty="0" err="1">
                <a:latin typeface="Times New Roman"/>
                <a:ea typeface="Calibri"/>
              </a:rPr>
              <a:t>Новосадах</a:t>
            </a:r>
            <a:r>
              <a:rPr lang="ru-RU" sz="1400" dirty="0">
                <a:latin typeface="Times New Roman"/>
                <a:ea typeface="Calibri"/>
              </a:rPr>
              <a:t> и народное училище в Миловидах. Из предыдущих церквей (униатская Борисоглебская церковь и церковь в честь Введения в храм Пресвятой Богородицы). сохранились храмовые иконы, которые располагаются в действующем храме.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790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09" y="406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Описание: &amp;Lcy;&amp;yucy;&amp;shcy;&amp;ncy;&amp;iecy;&amp;vcy;&amp;acy;. &amp;Ucy;&amp;scy;&amp;pcy;&amp;iecy;&amp;ncy;&amp;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13" y="3635743"/>
            <a:ext cx="3828391" cy="26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54152" y="367299"/>
            <a:ext cx="659077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Успения Пресвятой Богородицы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д.Люшнево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main_img" descr="Описание: &amp;Lcy;&amp;yucy;&amp;shcy;&amp;ncy;&amp;iecy;&amp;vcy;&amp;acy;. &amp;Ucy;&amp;scy;&amp;pcy;&amp;iecy;&amp;ncy;&amp;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28776"/>
            <a:ext cx="3840428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7584" y="450912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27584" y="4293096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/>
                <a:ea typeface="Calibri"/>
              </a:rPr>
              <a:t>     Каменная церковь Успения Пресвятой Богородицы возведена в 1865 году в имении Воловичей на самом возвышенном месте, так называемой «поповой горке», на месте предыдущего деревянного храма с колокольней, который действовал в 1599 году. </a:t>
            </a:r>
          </a:p>
          <a:p>
            <a:pPr algn="just"/>
            <a:r>
              <a:rPr lang="ru-RU" sz="1400" dirty="0">
                <a:latin typeface="Times New Roman"/>
                <a:ea typeface="Calibri"/>
              </a:rPr>
              <a:t>      Это - памятник архитектуры ретроспективно-русского стиля.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99586" y="1475295"/>
            <a:ext cx="35763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      В 1960-х годах храм был закрыт богоборцами и превращен в склад, позднее в нем размещался сельский магазин.</a:t>
            </a:r>
          </a:p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/>
              </a:rPr>
              <a:t>       Восстановительные работы начались в 2000 году. Первая литургия в возрожденном храме состоялась в 2006 году при большом скоплении народа и присутствии Владыки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</a:rPr>
              <a:t>Пинского</a:t>
            </a:r>
            <a:r>
              <a:rPr lang="ru-RU" sz="1400" dirty="0">
                <a:solidFill>
                  <a:prstClr val="black"/>
                </a:solidFill>
                <a:latin typeface="Times New Roman"/>
              </a:rPr>
              <a:t> и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</a:rPr>
              <a:t>Лунинецкого</a:t>
            </a:r>
            <a:r>
              <a:rPr lang="ru-RU" sz="1400" dirty="0">
                <a:solidFill>
                  <a:prstClr val="black"/>
                </a:solidFill>
                <a:latin typeface="Times New Roman"/>
              </a:rPr>
              <a:t> Стефана. </a:t>
            </a:r>
            <a:endParaRPr lang="ru-RU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0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19" descr="Описание: http://baranovichi.brest-region.gov.by/images/stories/area_files/baranovichi/images/24730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24566"/>
            <a:ext cx="1914203" cy="25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2" descr="Описание: http://pravoslavie.by/images/_conten/2011/12/3-1760/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82" y="1101298"/>
            <a:ext cx="35145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75975" y="270301"/>
            <a:ext cx="6630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Покрова Пресвятой Богородицы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.Почапово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1322" y="3789040"/>
            <a:ext cx="783281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</a:rPr>
              <a:t>      Свято-Покровская церковь в д. </a:t>
            </a:r>
            <a:r>
              <a:rPr lang="ru-RU" sz="1600" dirty="0" err="1">
                <a:latin typeface="Times New Roman"/>
                <a:ea typeface="Calibri"/>
              </a:rPr>
              <a:t>Почапово</a:t>
            </a:r>
            <a:r>
              <a:rPr lang="ru-RU" sz="1600" dirty="0">
                <a:latin typeface="Times New Roman"/>
                <a:ea typeface="Calibri"/>
              </a:rPr>
              <a:t> построена из местного бутового камня в 1867 году взамен одноимённой деревянной церкви, 1770 года постройки. В 1943 году церковь была сожжена.</a:t>
            </a:r>
            <a:r>
              <a:rPr lang="ru-RU" sz="1200" dirty="0">
                <a:ea typeface="Calibri"/>
                <a:cs typeface="Times New Roman"/>
              </a:rPr>
              <a:t> </a:t>
            </a:r>
            <a:r>
              <a:rPr lang="ru-RU" sz="1600" dirty="0">
                <a:latin typeface="Times New Roman"/>
                <a:ea typeface="Calibri"/>
              </a:rPr>
              <a:t>Возрождение святыни началось в 2004 году усилиями отца Георгия, человека удивительной судьбы, который прошел и войну, и ГУЛАГ, и более полувека посвятил духовному поприщу. Освящена 20 ноября 2005 года.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На стенах храма разместились старые иконы «Покров Богородицы» в серебряном окладе, «Матерь Божья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Троеручица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» с частицей мощей Преподобного Иоанна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Целебника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. </a:t>
            </a:r>
          </a:p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  <a:cs typeface="Times New Roman"/>
              </a:rPr>
              <a:t>Ансамбль Свято-Покровского храма невероятно живописен: мозаика из валунов всех оттенков – от светло-серого и бледно-розового и черного, белый и песочный цвет оштукатуренных стен и элементов декора, густая зелень крыш и куполов, сияние золота…</a:t>
            </a: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287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433815" y="298091"/>
            <a:ext cx="957781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Святых 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Первоверховных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апостолов Петра и Павла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д.Молчадь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lightbox-img" descr="Описание: &amp;Ocy;&amp;bcy;&amp;shchcy;&amp;icy;&amp;jcy; &amp;pcy;&amp;lcy;&amp;acy;&amp;ncy; &amp;Scy;&amp;vcy;&amp;yacy;&amp;tcy;&amp;ocy;-&amp;Pcy;&amp;iecy;&amp;tcy;&amp;rcy;&amp;ocy;-&amp;Pcy;&amp;acy;&amp;vcy;&amp;lcy;&amp;ocy;&amp;vcy;&amp;scy;&amp;kcy;&amp;ocy;&amp;jcy; &amp;tscy;&amp;iecy;&amp;rcy;&amp;kcy;&amp;vcy;&amp;icy;. &amp;Vcy;&amp;icy;&amp;dcy; &amp;scy; &amp;tcy;&amp;ocy;&amp;rcy;&amp;tscy;&amp;a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80760"/>
            <a:ext cx="4680520" cy="310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4437112"/>
            <a:ext cx="7488832" cy="229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215" algn="just"/>
            <a:r>
              <a:rPr lang="ru-RU" sz="1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Церковь была построена во второй половине </a:t>
            </a:r>
            <a:r>
              <a:rPr lang="be-BY" sz="1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ХІХ</a:t>
            </a:r>
            <a:r>
              <a:rPr lang="ru-RU" sz="1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века и освящена в честь святых апостолов Петра и Павла в 1874 году. С того времени эта церковь ни разу не закрывалась.</a:t>
            </a:r>
            <a:r>
              <a:rPr lang="ru-RU" sz="1400" dirty="0">
                <a:solidFill>
                  <a:prstClr val="black"/>
                </a:solidFill>
                <a:ea typeface="Calibri"/>
                <a:cs typeface="Times New Roman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В церкви хранится раритетная икона святого Александра Невского, созданная в 1861 году. Вокруг здания – оригинальная каменная ограда с воротами. Петропавловский храм в Молчади возведен по проекту местного архитектора Тихвинского взамен уничтоженной огнем деревянной церкви.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  <a:cs typeface="Times New Roman"/>
              </a:rPr>
              <a:t> Является памятником архитектуры ретроспективно-русского стиля и представляет собой канонический храм из четырех частей: звонница, трапезная, молитвенный зал и апсида. В молитвенном зале находится трехъярусный иконостас на 13 икон, выполненных маслом. </a:t>
            </a:r>
            <a:endParaRPr lang="ru-RU" sz="1400" dirty="0">
              <a:solidFill>
                <a:prstClr val="black"/>
              </a:solidFill>
              <a:ea typeface="Calibri"/>
              <a:cs typeface="Times New Roman"/>
            </a:endParaRPr>
          </a:p>
          <a:p>
            <a:pPr indent="450215" algn="just">
              <a:lnSpc>
                <a:spcPct val="115000"/>
              </a:lnSpc>
              <a:spcAft>
                <a:spcPts val="0"/>
              </a:spcAft>
            </a:pPr>
            <a:endParaRPr lang="ru-RU" sz="1600" dirty="0">
              <a:ea typeface="Calibri"/>
              <a:cs typeface="Times New Roman"/>
            </a:endParaRPr>
          </a:p>
        </p:txBody>
      </p:sp>
      <p:pic>
        <p:nvPicPr>
          <p:cNvPr id="1026" name="Рисунок 2" descr="Церковь Петра и Павла, Молчадь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40" y="1701903"/>
            <a:ext cx="2744939" cy="172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76256" y="3434516"/>
            <a:ext cx="749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1910 год</a:t>
            </a:r>
          </a:p>
        </p:txBody>
      </p:sp>
    </p:spTree>
    <p:extLst>
      <p:ext uri="{BB962C8B-B14F-4D97-AF65-F5344CB8AC3E}">
        <p14:creationId xmlns:p14="http://schemas.microsoft.com/office/powerpoint/2010/main" val="404419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06542" y="270302"/>
            <a:ext cx="87309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Святой Великомученицы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Параскевы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Пятницы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д.Чернихово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lightbox-img" descr="Описание: &amp;TScy;&amp;iecy;&amp;rcy;&amp;kcy;&amp;ocy;&amp;vcy;&amp;softcy; &amp;Scy;&amp;vcy;&amp;yacy;&amp;tcy;&amp;ocy;&amp;jcy; &amp;Pcy;&amp;acy;&amp;rcy;&amp;acy;&amp;scy;&amp;kcy;&amp;iecy;&amp;vcy;&amp;ycy; &amp;Pcy;&amp;yacy;&amp;tcy;&amp;ncy;&amp;icy;&amp;tscy;&amp;ycy; &amp;ocy;&amp;scy;&amp;vcy;&amp;iecy;&amp;shchcy;&amp;iecy;&amp;ncy;&amp;acy; 8 &amp;yacy;&amp;ncy;&amp;vcy;&amp;acy;&amp;rcy;&amp;yacy; 1895 &amp;gcy;&amp;ocy;&amp;dcy;&amp;a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4377888" cy="32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3561" y="4581128"/>
            <a:ext cx="755687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/>
                <a:ea typeface="Calibri"/>
              </a:rPr>
              <a:t>         Церковь во имя Святой </a:t>
            </a:r>
            <a:r>
              <a:rPr lang="ru-RU" sz="1600" dirty="0" err="1">
                <a:latin typeface="Times New Roman"/>
                <a:ea typeface="Calibri"/>
              </a:rPr>
              <a:t>Параскевы</a:t>
            </a:r>
            <a:r>
              <a:rPr lang="ru-RU" sz="1600" dirty="0">
                <a:latin typeface="Times New Roman"/>
                <a:ea typeface="Calibri"/>
              </a:rPr>
              <a:t> была построена на средства владельца имения </a:t>
            </a:r>
            <a:r>
              <a:rPr lang="ru-RU" sz="1600" dirty="0" err="1">
                <a:latin typeface="Times New Roman"/>
                <a:ea typeface="Calibri"/>
              </a:rPr>
              <a:t>Чернихово</a:t>
            </a:r>
            <a:r>
              <a:rPr lang="ru-RU" sz="1600" dirty="0">
                <a:latin typeface="Times New Roman"/>
                <a:ea typeface="Calibri"/>
              </a:rPr>
              <a:t> </a:t>
            </a:r>
            <a:r>
              <a:rPr lang="ru-RU" sz="1600" dirty="0" err="1">
                <a:latin typeface="Times New Roman"/>
                <a:ea typeface="Calibri"/>
              </a:rPr>
              <a:t>действетельного</a:t>
            </a:r>
            <a:r>
              <a:rPr lang="ru-RU" sz="1600" dirty="0">
                <a:latin typeface="Times New Roman"/>
                <a:ea typeface="Calibri"/>
              </a:rPr>
              <a:t> статского советника  </a:t>
            </a:r>
            <a:r>
              <a:rPr lang="ru-RU" sz="1600" dirty="0" err="1">
                <a:latin typeface="Times New Roman"/>
                <a:ea typeface="Calibri"/>
              </a:rPr>
              <a:t>В.И.Павлова</a:t>
            </a:r>
            <a:r>
              <a:rPr lang="ru-RU" sz="1600" dirty="0">
                <a:latin typeface="Times New Roman"/>
                <a:ea typeface="Calibri"/>
              </a:rPr>
              <a:t>.  Освящена    8 января 1895 года. 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В 60-х годах XX в. церковь была закрыта и долгое время находилась в запустении. Трудами прихожан была отреставрирована. 13 февраля 1993 года архиепископом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Пинским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и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Лунинецким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Стефаном она была освящена. Снаружи храм обшит тесом и окрашен в небесные тона. От злых ветров и ненастья храм заслоняют собой стройные вековые деревья, </a:t>
            </a:r>
            <a:endParaRPr lang="ru-RU" sz="1200" dirty="0">
              <a:ea typeface="Calibri"/>
              <a:cs typeface="Times New Roman"/>
            </a:endParaRPr>
          </a:p>
          <a:p>
            <a:pPr algn="just"/>
            <a:r>
              <a:rPr lang="ru-RU" sz="1600" dirty="0">
                <a:latin typeface="Times New Roman"/>
                <a:ea typeface="Calibri"/>
              </a:rPr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1287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EE19CD-EAC7-475F-ADB5-F1EE1120F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" y="0"/>
            <a:ext cx="91318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57691-90C1-4519-9117-E7BCFCFDDF76}"/>
              </a:ext>
            </a:extLst>
          </p:cNvPr>
          <p:cNvSpPr txBox="1"/>
          <p:nvPr/>
        </p:nvSpPr>
        <p:spPr>
          <a:xfrm>
            <a:off x="1619672" y="47667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0850"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prstClr val="black"/>
                </a:solidFill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Святителя Николая Чудотворца </a:t>
            </a:r>
          </a:p>
          <a:p>
            <a:pPr lvl="0" indent="450850"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i="1" dirty="0">
                <a:solidFill>
                  <a:prstClr val="black"/>
                </a:solidFill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 </a:t>
            </a:r>
            <a:r>
              <a:rPr lang="ru-RU" altLang="ru-RU" sz="2400" b="1" i="1" dirty="0" err="1">
                <a:solidFill>
                  <a:prstClr val="black"/>
                </a:solidFill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Малаховцы</a:t>
            </a:r>
            <a:endParaRPr lang="ru-RU" altLang="ru-RU" sz="2400" i="1" dirty="0">
              <a:solidFill>
                <a:prstClr val="black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3CCC38-5F92-4C9F-BC63-5190E6A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1" y="1388700"/>
            <a:ext cx="2361150" cy="31713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A644CB-F49A-4CE3-A2E8-0E9AC00E6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305" y="1388700"/>
            <a:ext cx="4194619" cy="3153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7A0C2-5287-4859-8BBE-3D150EA833FE}"/>
              </a:ext>
            </a:extLst>
          </p:cNvPr>
          <p:cNvSpPr txBox="1"/>
          <p:nvPr/>
        </p:nvSpPr>
        <p:spPr>
          <a:xfrm>
            <a:off x="1331640" y="4560034"/>
            <a:ext cx="6729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Церковь во имя святителя Николая Чудотворца находится на южной окраине села. Построена она в 1924 году ХХ века из дерева, в начале ХХ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века обложена кирпичом. Произведение народного зодчества.</a:t>
            </a:r>
          </a:p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Торжественное мероприятие к 90-летию освящения храма состоялось          4 ноября 2017 года в деревне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Малаховцы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 юбилею храма был завершён капитальный ремонт и построена 3-х ярусная колокольня. На колокольню подняты семь новых колоколов.</a:t>
            </a:r>
          </a:p>
          <a:p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4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-36513"/>
            <a:ext cx="917575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1520" y="338739"/>
            <a:ext cx="8352928" cy="91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0"/>
              </a:spcAft>
            </a:pPr>
            <a:r>
              <a:rPr lang="ru-RU" sz="2400" b="1" dirty="0">
                <a:latin typeface="CyrillicOld" pitchFamily="2" charset="0"/>
                <a:ea typeface="Calibri"/>
                <a:cs typeface="Times New Roman"/>
              </a:rPr>
              <a:t>Храм Святого Великомученика и Победоносца Георгия                 </a:t>
            </a:r>
            <a:r>
              <a:rPr lang="ru-RU" sz="2400" b="1" i="1" dirty="0">
                <a:latin typeface="CyrillicOld" pitchFamily="2" charset="0"/>
                <a:ea typeface="Calibri"/>
                <a:cs typeface="Times New Roman"/>
              </a:rPr>
              <a:t>д. Великие Луки</a:t>
            </a:r>
            <a:endParaRPr lang="ru-RU" sz="2400" i="1" dirty="0">
              <a:latin typeface="CyrillicOld" pitchFamily="2" charset="0"/>
              <a:ea typeface="Calibri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88" y="4391676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500" dirty="0">
                <a:latin typeface="Times New Roman"/>
                <a:ea typeface="Calibri"/>
                <a:cs typeface="Times New Roman"/>
              </a:rPr>
              <a:t>Построен храм в 1926 году из дерева в центре деревни на месте деревянного храма 2-й половины </a:t>
            </a:r>
            <a:r>
              <a:rPr lang="be-BY" sz="1500" dirty="0">
                <a:latin typeface="Times New Roman"/>
                <a:ea typeface="Calibri"/>
                <a:cs typeface="Times New Roman"/>
              </a:rPr>
              <a:t>ХІХ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 в</a:t>
            </a:r>
            <a:r>
              <a:rPr lang="be-BY" sz="1500" dirty="0">
                <a:latin typeface="Times New Roman"/>
                <a:ea typeface="Calibri"/>
                <a:cs typeface="Times New Roman"/>
              </a:rPr>
              <a:t>ека, сгоревшего во времена немецкой оккупации 1915-1917 гг.  Но ещё раньше, 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согласно с описанием 1864 года, в селе Луки имелась Свято-Георгиевская, четвертого класса деревянная церковь, построенная в 1770 году римско-католическим епископом </a:t>
            </a:r>
            <a:r>
              <a:rPr lang="ru-RU" sz="1500" dirty="0" err="1">
                <a:latin typeface="Times New Roman"/>
                <a:ea typeface="Calibri"/>
                <a:cs typeface="Times New Roman"/>
              </a:rPr>
              <a:t>Коссаковским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, где в 1853 году </a:t>
            </a:r>
            <a:r>
              <a:rPr lang="ru-RU" sz="1500" dirty="0">
                <a:latin typeface="Times New Roman"/>
                <a:ea typeface="Calibri"/>
              </a:rPr>
              <a:t>была основана церковная школа грамотности, а в 1862-м – народное училище</a:t>
            </a:r>
          </a:p>
          <a:p>
            <a:pPr indent="450215" algn="just">
              <a:spcAft>
                <a:spcPts val="0"/>
              </a:spcAft>
            </a:pPr>
            <a:r>
              <a:rPr lang="ru-RU" sz="1500" dirty="0">
                <a:latin typeface="Times New Roman"/>
                <a:ea typeface="Calibri"/>
                <a:cs typeface="Times New Roman"/>
              </a:rPr>
              <a:t>В 2016 году храм Святого великомученика Георгия Победоносца в деревне Великие Луки отметил 90-летие.  </a:t>
            </a:r>
            <a:r>
              <a:rPr lang="be-BY" sz="1500" dirty="0">
                <a:latin typeface="Times New Roman"/>
                <a:ea typeface="Calibri"/>
                <a:cs typeface="Times New Roman"/>
              </a:rPr>
              <a:t>В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 начале </a:t>
            </a:r>
            <a:r>
              <a:rPr lang="be-BY" sz="1500" dirty="0">
                <a:latin typeface="Times New Roman"/>
                <a:ea typeface="Calibri"/>
                <a:cs typeface="Times New Roman"/>
              </a:rPr>
              <a:t>ХХІ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 в</a:t>
            </a:r>
            <a:r>
              <a:rPr lang="be-BY" sz="1500" dirty="0">
                <a:latin typeface="Times New Roman"/>
                <a:ea typeface="Calibri"/>
                <a:cs typeface="Times New Roman"/>
              </a:rPr>
              <a:t>ека храм был 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обложен силикатным кирпичом.</a:t>
            </a:r>
            <a:endParaRPr lang="ru-RU" sz="1500" dirty="0">
              <a:ea typeface="Calibri"/>
              <a:cs typeface="Times New Roman"/>
            </a:endParaRPr>
          </a:p>
        </p:txBody>
      </p:sp>
      <p:pic>
        <p:nvPicPr>
          <p:cNvPr id="3074" name="Picture 2" descr="http://www.pinskeparh.by/images/blagochiniya/baranovichy/georgiya-v-luki/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2182" b="5861"/>
          <a:stretch/>
        </p:blipFill>
        <p:spPr bwMode="auto">
          <a:xfrm>
            <a:off x="983026" y="1508313"/>
            <a:ext cx="3952935" cy="290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inskeparh.by/images/blagochiniya/baranovichy/georgiya-v-luki/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25" y="2059130"/>
            <a:ext cx="3099475" cy="201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93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lightbox-img" descr="Описание: &amp;Ocy;&amp;bcy;&amp;shchcy;&amp;icy;&amp;jcy; &amp;vcy;&amp;icy;&amp;dcy; &amp;scy; &amp;bcy;&amp;ocy;&amp;kcy;&amp;ocy;&amp;vcy;&amp;ocy;&amp;gcy;&amp;ocy; &amp;fcy;&amp;acy;&amp;scy;&amp;acy;&amp;dcy;&amp;a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3" y="1296794"/>
            <a:ext cx="422724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Описание: &amp;Vcy;&amp;ncy;&amp;ucy;&amp;tcy;&amp;rcy;&amp;iecy;&amp;ncy;&amp;ncy;&amp;iecy;&amp;iecy; &amp;ucy;&amp;bcy;&amp;rcy;&amp;acy;&amp;ncy;&amp;scy;&amp;tcy;&amp;vcy;&amp;ocy; &amp;khcy;&amp;rcy;&amp;acy;&amp;mcy;&amp;acy; &amp;Scy;&amp;vcy;&amp;yacy;&amp;tcy;&amp;ocy;&amp;gcy;&amp;ocy; &amp;Ncy;&amp;icy;&amp;kcy;&amp;ocy;&amp;lcy;&amp;acy;&amp;yacy; &amp;CHcy;&amp;ucy;&amp;dcy;&amp;ocy;&amp;tcy;&amp;vcy;&amp;ocy;&amp;rcy;&amp;tscy;&amp;a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91" y="3645024"/>
            <a:ext cx="3732986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69969" y="332656"/>
            <a:ext cx="65155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Святителя Николая Чудотворца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д.Полонка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109052" y="1296794"/>
            <a:ext cx="347640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latin typeface="Times New Roman"/>
                <a:ea typeface="Calibri"/>
              </a:rPr>
              <a:t>Храм в честь св. Николая Чудотворца </a:t>
            </a:r>
          </a:p>
          <a:p>
            <a:pPr algn="just"/>
            <a:r>
              <a:rPr lang="ru-RU" sz="1500" dirty="0">
                <a:latin typeface="Times New Roman"/>
                <a:ea typeface="Calibri"/>
              </a:rPr>
              <a:t>построен в 30-х годах ХХ столетия.  </a:t>
            </a:r>
          </a:p>
          <a:p>
            <a:pPr algn="just"/>
            <a:r>
              <a:rPr lang="ru-RU" sz="1500" dirty="0">
                <a:latin typeface="Times New Roman"/>
                <a:ea typeface="Calibri"/>
              </a:rPr>
              <a:t>Освящён в 1937 году. </a:t>
            </a:r>
          </a:p>
          <a:p>
            <a:pPr algn="just"/>
            <a:r>
              <a:rPr lang="ru-RU" sz="1500" dirty="0">
                <a:solidFill>
                  <a:prstClr val="black"/>
                </a:solidFill>
                <a:latin typeface="Times New Roman"/>
                <a:ea typeface="Calibri"/>
              </a:rPr>
              <a:t>22 июля 1965 года храм был закрыт.  </a:t>
            </a:r>
          </a:p>
          <a:p>
            <a:pPr algn="just"/>
            <a:r>
              <a:rPr lang="ru-RU" sz="1500" dirty="0">
                <a:solidFill>
                  <a:prstClr val="black"/>
                </a:solidFill>
                <a:latin typeface="Times New Roman"/>
              </a:rPr>
              <a:t>Только в конце 80-х годов после </a:t>
            </a:r>
          </a:p>
          <a:p>
            <a:pPr algn="just"/>
            <a:r>
              <a:rPr lang="ru-RU" sz="1500" dirty="0">
                <a:solidFill>
                  <a:prstClr val="black"/>
                </a:solidFill>
                <a:latin typeface="Times New Roman"/>
              </a:rPr>
              <a:t>капитального ремонта храм вновь </a:t>
            </a:r>
          </a:p>
          <a:p>
            <a:pPr algn="just"/>
            <a:r>
              <a:rPr lang="ru-RU" sz="1500" dirty="0">
                <a:solidFill>
                  <a:prstClr val="black"/>
                </a:solidFill>
                <a:latin typeface="Times New Roman"/>
              </a:rPr>
              <a:t>открыли.  Церковь является одним из лучших образцов  ретроспективно-русского стиля  подобных сооружений.</a:t>
            </a:r>
            <a:endParaRPr lang="ru-RU" sz="15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312" y="4256432"/>
            <a:ext cx="3960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/>
                <a:ea typeface="Calibri"/>
              </a:rPr>
              <a:t>           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83568" y="4186006"/>
            <a:ext cx="4044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500" dirty="0">
                <a:latin typeface="Times New Roman"/>
                <a:ea typeface="Calibri"/>
                <a:cs typeface="Times New Roman"/>
              </a:rPr>
              <a:t>Деревня Полонка известна с 1495 года.             В разное время она принадлежала </a:t>
            </a:r>
            <a:r>
              <a:rPr lang="ru-RU" sz="1500" dirty="0" err="1">
                <a:latin typeface="Times New Roman"/>
                <a:ea typeface="Calibri"/>
                <a:cs typeface="Times New Roman"/>
              </a:rPr>
              <a:t>Хрептовичам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, </a:t>
            </a:r>
            <a:r>
              <a:rPr lang="ru-RU" sz="1500" dirty="0" err="1">
                <a:latin typeface="Times New Roman"/>
                <a:ea typeface="Calibri"/>
                <a:cs typeface="Times New Roman"/>
              </a:rPr>
              <a:t>Сангушкам-Несухоежским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. На месте костела доминиканского монастыря, закрытого в 1830 году, была построена церковь Святой </a:t>
            </a:r>
            <a:r>
              <a:rPr lang="ru-RU" sz="1500" dirty="0" err="1">
                <a:latin typeface="Times New Roman"/>
                <a:ea typeface="Calibri"/>
                <a:cs typeface="Times New Roman"/>
              </a:rPr>
              <a:t>Параскевы</a:t>
            </a:r>
            <a:r>
              <a:rPr lang="ru-RU" sz="1500" dirty="0">
                <a:latin typeface="Times New Roman"/>
                <a:ea typeface="Calibri"/>
                <a:cs typeface="Times New Roman"/>
              </a:rPr>
              <a:t>-Пятницы, освещённая в 1880 году и разобранная в 20-х годах ХХ века из-за ветхости.</a:t>
            </a:r>
            <a:endParaRPr lang="ru-RU" sz="15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33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692696"/>
            <a:ext cx="74888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00CC"/>
                </a:solidFill>
                <a:latin typeface="Bookman Old Style" pitchFamily="18" charset="0"/>
              </a:rPr>
              <a:t>На территории </a:t>
            </a:r>
            <a:r>
              <a:rPr lang="ru-RU" sz="3600" b="1" dirty="0" err="1">
                <a:solidFill>
                  <a:srgbClr val="0000CC"/>
                </a:solidFill>
                <a:latin typeface="Bookman Old Style" pitchFamily="18" charset="0"/>
              </a:rPr>
              <a:t>Барановичского</a:t>
            </a:r>
            <a:r>
              <a:rPr lang="ru-RU" sz="3600" b="1" dirty="0">
                <a:solidFill>
                  <a:srgbClr val="0000CC"/>
                </a:solidFill>
                <a:latin typeface="Bookman Old Style" pitchFamily="18" charset="0"/>
              </a:rPr>
              <a:t> района находится 22 православных храма.</a:t>
            </a:r>
          </a:p>
          <a:p>
            <a:r>
              <a:rPr lang="ru-RU" sz="3600" b="1" dirty="0">
                <a:solidFill>
                  <a:srgbClr val="0000CC"/>
                </a:solidFill>
                <a:latin typeface="Bookman Old Style" pitchFamily="18" charset="0"/>
              </a:rPr>
              <a:t>Они – символы веры и духовности нашего народа.</a:t>
            </a:r>
          </a:p>
          <a:p>
            <a:r>
              <a:rPr lang="ru-RU" sz="3600" b="1" dirty="0">
                <a:solidFill>
                  <a:srgbClr val="0000CC"/>
                </a:solidFill>
                <a:latin typeface="Bookman Old Style" pitchFamily="18" charset="0"/>
              </a:rPr>
              <a:t>Здесь человек исцеляет свою душу, учится добру и милосердию.</a:t>
            </a:r>
          </a:p>
          <a:p>
            <a:endParaRPr lang="ru-RU" sz="3600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0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1724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34" descr="Описание: http://www.pinskeparh.by/images/baranovichy/yatvez-georgievsk/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 bwMode="auto">
          <a:xfrm>
            <a:off x="1187624" y="1268760"/>
            <a:ext cx="3445304" cy="21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6" descr="Описание: http://www.pinskeparh.by/images/baranovichy/yatvez-georgievsk/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12" y="3429793"/>
            <a:ext cx="35506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881" y="361782"/>
            <a:ext cx="91838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Святого Великомученика и Победоносца Георгия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д.Ятвезь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9227" y="3573016"/>
            <a:ext cx="4097590" cy="266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В начале ХХ века в д.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Ятвезь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была деревянная Свято-Георгиевская церковь. В советское время она была закрыта и использовалась  как овощехранилище. </a:t>
            </a:r>
          </a:p>
          <a:p>
            <a:pPr algn="just"/>
            <a:r>
              <a:rPr lang="ru-RU" sz="1600" dirty="0">
                <a:latin typeface="Times New Roman" pitchFamily="18" charset="0"/>
                <a:ea typeface="Calibri"/>
                <a:cs typeface="Times New Roman" pitchFamily="18" charset="0"/>
              </a:rPr>
              <a:t>       </a:t>
            </a:r>
            <a:r>
              <a:rPr lang="ru-RU" sz="1600" dirty="0">
                <a:latin typeface="Times New Roman"/>
                <a:ea typeface="Calibri"/>
              </a:rPr>
              <a:t>В 1991 году состоялась закладка фундамента нового храма.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indent="450215" algn="just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  <a:cs typeface="Times New Roman"/>
              </a:rPr>
              <a:t>30 июля 1994 года храм был освящен епископом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Пинским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и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Лунинецким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Стефаном. </a:t>
            </a:r>
            <a:endParaRPr lang="ru-RU" sz="1200" dirty="0">
              <a:ea typeface="Calibri"/>
              <a:cs typeface="Times New Roman"/>
            </a:endParaRP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61047" y="1268760"/>
            <a:ext cx="3888432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215" algn="just">
              <a:lnSpc>
                <a:spcPct val="115000"/>
              </a:lnSpc>
            </a:pPr>
            <a:r>
              <a:rPr lang="ru-RU" sz="1600" dirty="0">
                <a:solidFill>
                  <a:prstClr val="black"/>
                </a:solidFill>
                <a:latin typeface="Times New Roman"/>
                <a:ea typeface="Calibri"/>
                <a:cs typeface="Times New Roman"/>
              </a:rPr>
              <a:t>Построен из силикатных блоков, обложенных </a:t>
            </a:r>
            <a:r>
              <a:rPr lang="ru-RU" sz="1600" dirty="0" err="1">
                <a:solidFill>
                  <a:prstClr val="black"/>
                </a:solidFill>
                <a:latin typeface="Times New Roman"/>
                <a:ea typeface="Calibri"/>
                <a:cs typeface="Times New Roman"/>
              </a:rPr>
              <a:t>кирпичем</a:t>
            </a:r>
            <a:r>
              <a:rPr lang="ru-RU" sz="1600" dirty="0">
                <a:solidFill>
                  <a:prstClr val="black"/>
                </a:solidFill>
                <a:latin typeface="Times New Roman"/>
                <a:ea typeface="Calibri"/>
                <a:cs typeface="Times New Roman"/>
              </a:rPr>
              <a:t>. Имеет прямоугольную форму, алтарную часть, один центральный вход, над которым расположена колокольня. Территория храма благоустроена и обнесена бетонным забором.</a:t>
            </a:r>
            <a:endParaRPr lang="ru-RU" sz="1200" dirty="0">
              <a:solidFill>
                <a:prstClr val="black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23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7" descr="http://%D1%83%D0%BA-%D0%BF%D0%B5%D1%80%D1%81%D0%BF%D0%B5%D0%BA%D1%82%D0%B8%D0%B2%D0%B0.%D0%B6%D0%BA%D1%85-%D1%87%D0%B8%D1%82%D0%B0.%D1%80%D1%84/images/126339837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9" descr="http://%D1%83%D0%BA-%D0%BF%D0%B5%D1%80%D1%81%D0%BF%D0%B5%D0%BA%D1%82%D0%B8%D0%B2%D0%B0.%D0%B6%D0%BA%D1%85-%D1%87%D0%B8%D1%82%D0%B0.%D1%80%D1%84/images/126339837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1" descr="http://%D1%83%D0%BA-%D0%BF%D0%B5%D1%80%D1%81%D0%BF%D0%B5%D0%BA%D1%82%D0%B8%D0%B2%D0%B0.%D0%B6%D0%BA%D1%85-%D1%87%D0%B8%D1%82%D0%B0.%D1%80%D1%84/images/126339837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2" descr="https://ds03.infourok.ru/uploads/ex/0a27/0003c72e-e6e3cdeb/hello_html_451e35fe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4" descr="https://ds03.infourok.ru/uploads/ex/0a27/0003c72e-e6e3cdeb/hello_html_451e35fe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24" y="-35442"/>
            <a:ext cx="9171923" cy="689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br>
              <a:rPr lang="ru-RU" b="1" dirty="0">
                <a:latin typeface="CyrillicOld"/>
                <a:ea typeface="Calibri"/>
                <a:cs typeface="Times New Roman"/>
              </a:rPr>
            </a:br>
            <a:r>
              <a:rPr lang="ru-RU" sz="2700" b="1" dirty="0">
                <a:latin typeface="CyrillicOld" pitchFamily="2" charset="0"/>
                <a:ea typeface="Calibri"/>
                <a:cs typeface="Times New Roman"/>
              </a:rPr>
              <a:t>Храм святого пророка Ильи</a:t>
            </a:r>
            <a:br>
              <a:rPr lang="ru-RU" sz="2700" dirty="0">
                <a:latin typeface="CyrillicOld" pitchFamily="2" charset="0"/>
                <a:ea typeface="Calibri"/>
                <a:cs typeface="Times New Roman"/>
              </a:rPr>
            </a:br>
            <a:r>
              <a:rPr lang="ru-RU" sz="2700" b="1" i="1" dirty="0" err="1">
                <a:latin typeface="CyrillicOld" pitchFamily="2" charset="0"/>
                <a:ea typeface="Calibri"/>
                <a:cs typeface="Times New Roman"/>
              </a:rPr>
              <a:t>д.Адаховщина</a:t>
            </a:r>
            <a:br>
              <a:rPr lang="ru-RU" sz="2700" dirty="0">
                <a:latin typeface="CyrillicOld" pitchFamily="2" charset="0"/>
                <a:ea typeface="Calibri"/>
                <a:cs typeface="Times New Roman"/>
              </a:rPr>
            </a:br>
            <a:endParaRPr lang="ru-RU" sz="2700" dirty="0">
              <a:latin typeface="CyrillicOld" pitchFamily="2" charset="0"/>
            </a:endParaRPr>
          </a:p>
        </p:txBody>
      </p:sp>
      <p:pic>
        <p:nvPicPr>
          <p:cNvPr id="1040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079" y="1330566"/>
            <a:ext cx="4574146" cy="319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69974" y="4725144"/>
            <a:ext cx="3934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Возведён в 1996 году на месте деревянной Свято-Ильинской церкви, построенной в 1866 году.  Церковь выстроена из кирпича и бетона в традициях стилизованного древнерусского храмового зодчества.  </a:t>
            </a:r>
          </a:p>
        </p:txBody>
      </p:sp>
      <p:sp>
        <p:nvSpPr>
          <p:cNvPr id="2" name="AutoShape 2" descr="&amp;Acy;&amp;dcy;&amp;acy;&amp;khcy;&amp;ocy;&amp;vcy;&amp;shchcy;&amp;icy;&amp;ncy;&amp;acy;. &amp;TScy;&amp;iecy;&amp;rcy;&amp;kcy;&amp;ocy;&amp;vcy;&amp;softcy; &amp;Scy;&amp;vcy;&amp;yacy;&amp;tcy;&amp;ocy;&amp;gcy;&amp;ocy; &amp;pcy;&amp;rcy;&amp;ocy;&amp;rcy;&amp;ocy;&amp;kcy;&amp;acy; &amp;Icy;&amp;lcy;&amp;icy;&amp;icy;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&amp;Acy;&amp;dcy;&amp;acy;&amp;khcy;&amp;ocy;&amp;vcy;&amp;shchcy;&amp;icy;&amp;ncy;&amp;acy;. &amp;TScy;&amp;iecy;&amp;rcy;&amp;kcy;&amp;ocy;&amp;vcy;&amp;softcy; &amp;Scy;&amp;vcy;&amp;yacy;&amp;tcy;&amp;ocy;&amp;gcy;&amp;ocy; &amp;pcy;&amp;rcy;&amp;ocy;&amp;rcy;&amp;ocy;&amp;kcy;&amp;acy; &amp;Icy;&amp;lcy;&amp;icy;&amp;icy;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5"/>
          <a:stretch/>
        </p:blipFill>
        <p:spPr bwMode="auto">
          <a:xfrm>
            <a:off x="5187078" y="4005064"/>
            <a:ext cx="3721595" cy="242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98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7796" y="367299"/>
            <a:ext cx="79665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Казанской иконы Пресвятой Богородицы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Calibri" pitchFamily="34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.Лесная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main_img" descr="Описание: &amp;Lcy;&amp;yacy;&amp;scy;&amp;ncy;&amp;acy;&amp;yacy;. &amp;TScy;&amp;iecy;&amp;rcy;&amp;kcy;&amp;ocy;&amp;vcy;&amp;softcy; &amp;vcy; &amp;chcy;&amp;iecy;&amp;scy;&amp;tcy;&amp;softcy; &amp;Kcy;&amp;acy;&amp;zcy;&amp;acy;&amp;ncy;&amp;scy;&amp;kcy;&amp;ocy;&amp;jcy; &amp;icy;&amp;kcy;&amp;ocy;&amp;ncy;&amp;ycy; &amp;Bcy;&amp;ocy;&amp;zhcy;&amp;icy;&amp;iecy;&amp;jcy; &amp;Mcy;&amp;acy;&amp;tcy;&amp;iecy;&amp;rcy;&amp;icy;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4176464" cy="3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63588" y="4509120"/>
            <a:ext cx="7848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Исторически на территории прихода православного храма не было. До революции действовало несколько костелов. С 1993 года по благословению епископа Стефана богослужения начали совершаться в приспособленном помещении в доме – интернате. Затем приходу было передано здание бывшего хозяйственного магазина. Силами колхоза, мебельной фабрики, прихожан здание было реконструировано под храм.           С 1997 года Богослужения начали совершаться в храме. В 2010-2014 годах проведена полная реконструкция храма. При храме действует воскресная школа.</a:t>
            </a:r>
          </a:p>
        </p:txBody>
      </p:sp>
    </p:spTree>
    <p:extLst>
      <p:ext uri="{BB962C8B-B14F-4D97-AF65-F5344CB8AC3E}">
        <p14:creationId xmlns:p14="http://schemas.microsoft.com/office/powerpoint/2010/main" val="422629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546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49084" y="255130"/>
            <a:ext cx="61715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святого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Великомученника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и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Целителя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Пантелеимона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Calibri" pitchFamily="34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.Крошин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main_img" descr="Описание: &amp;Kcy;&amp;rcy;&amp;ocy;&amp;shcy;&amp;icy;&amp;ncy;. &amp;Pcy;&amp;acy;&amp;ncy;&amp;tcy;&amp;iecy;&amp;lcy;&amp;iecy;&amp;jcy;&amp;mcy;&amp;ocy;&amp;ncy;&amp;ocy;&amp;vcy;&amp;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4" y="1628800"/>
            <a:ext cx="339888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34881" y="1916832"/>
            <a:ext cx="417646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Поселок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Крошин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основанный в 1442 году как имение князей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Крошинских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расположен на живописном берегу реки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Щара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600" dirty="0">
                <a:latin typeface="Times New Roman"/>
                <a:ea typeface="Calibri"/>
              </a:rPr>
              <a:t>Каменная церковь во имя целителя </a:t>
            </a:r>
            <a:r>
              <a:rPr lang="ru-RU" sz="1600" dirty="0" err="1">
                <a:latin typeface="Times New Roman"/>
                <a:ea typeface="Calibri"/>
              </a:rPr>
              <a:t>Пантелеимона</a:t>
            </a:r>
            <a:r>
              <a:rPr lang="ru-RU" sz="1600" dirty="0">
                <a:latin typeface="Times New Roman"/>
                <a:ea typeface="Calibri"/>
              </a:rPr>
              <a:t> начала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возведиться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в  центре деревни в 1993 году по инициативе общины верующих.  Освящение храма состоялось 17 сентября 2000 года  Архиепископом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Пинским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Лунинецким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Стефаном.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Храм выдержан в стилизованных формах древнерусской архитектуры: однокупольный,  имеет кубовидную форму. Стены выложены из силикатного кирпича, кровля из оцинкованного металла.</a:t>
            </a:r>
          </a:p>
          <a:p>
            <a:pPr algn="just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943628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06541" y="223283"/>
            <a:ext cx="873091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Святого преподобного Серафима Саровского 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Calibri" pitchFamily="34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.Карчёво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main_img" descr="Описание: &amp;Kcy;&amp;acy;&amp;rcy;&amp;chcy;&amp;iocy;&amp;vcy;&amp;ocy;. &amp;TScy;&amp;iecy;&amp;rcy;&amp;kcy;&amp;ocy;&amp;vcy;&amp;softcy; &amp;vcy;&amp;ocy; &amp;icy;&amp;mcy;&amp;yacy; &amp;scy;&amp;vcy;&amp;yacy;&amp;tcy;&amp;ocy;&amp;gcy;&amp;ocy; &amp;pcy;&amp;rcy;&amp;iecy;&amp;pcy;&amp;ocy;&amp;dcy;&amp;ocy;&amp;bcy;&amp;ncy;&amp;ocy;&amp;gcy;&amp;ocy; &amp;Scy;&amp;iecy;&amp;rcy;&amp;acy;&amp;fcy;&amp;icy;&amp;mcy;&amp;acy; &amp;Scy;&amp;acy;&amp;rcy;&amp;ocy;&amp;vcy;&amp;scy;&amp;kcy;&amp;ocy;&amp;gcy;&amp;o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260890"/>
            <a:ext cx="3960440" cy="296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4228299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Карчево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до конца XVIII века было известно под названием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Тугановичи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Согласно описанию 1864 года в деревне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Тугановичи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располагалась Свято-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Крестовоздвиженская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деревянная церковь, построенная помещиком Верещакой.    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Религиозная община «Приход храма Свято-Преподобного Серафима Саровского   д.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Карчево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 была зарегистрирована 30 ноября 1999 года. 19 декабря 2008 года состоялось освящение и установка креста Храма во имя святого преподобного Серафима Саровского.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Храм был возведен за четыре года благодаря пожертвованиям жителей близлежащих деревень и материальной помощи спонсоров.</a:t>
            </a:r>
          </a:p>
        </p:txBody>
      </p:sp>
    </p:spTree>
    <p:extLst>
      <p:ext uri="{BB962C8B-B14F-4D97-AF65-F5344CB8AC3E}">
        <p14:creationId xmlns:p14="http://schemas.microsoft.com/office/powerpoint/2010/main" val="70913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7432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38" descr="Описание: http://www.pinskeparh.by/images/baranovichy/petkovichy-sv-troickiy/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59"/>
            <a:ext cx="2427114" cy="32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9" descr="Описание: http://www.pinskeparh.by/images/baranovichy/petkovichy-sv-troickiy/0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51378"/>
            <a:ext cx="384042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91036" y="270302"/>
            <a:ext cx="65619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Святой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Живоначальной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Троицы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д.Петковичи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2351" y="4725144"/>
            <a:ext cx="770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В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Петковичах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никогда не было православного храма. 5 ноября 2001 года зарегистрирована первая в истории деревни православная община. 4 мая 2002 года состоялось первое богослужение во временном богослужебном помещении. 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Храм возведен усердием прихожан, при поддержке благотворителей и освящен    10 мая 2008 года и находится в центре деревни рядом с братской могилой погибших в годы Великой Отечественной войны 1941-1945 гг.</a:t>
            </a:r>
          </a:p>
        </p:txBody>
      </p:sp>
    </p:spTree>
    <p:extLst>
      <p:ext uri="{BB962C8B-B14F-4D97-AF65-F5344CB8AC3E}">
        <p14:creationId xmlns:p14="http://schemas.microsoft.com/office/powerpoint/2010/main" val="130855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main_img" descr="Описание: &amp;Rcy;&amp;ucy;&amp;scy;&amp;iukcy;&amp;ncy;&amp;ocy;. &amp;Rcy;&amp;ocy;&amp;zhcy;&amp;dcy;&amp;iecy;&amp;scy;&amp;tcy;&amp;vcy;&amp;ocy;-&amp;Bcy;&amp;ocy;&amp;gcy;&amp;ocy;&amp;rcy;&amp;ocy;&amp;dcy;&amp;icy;&amp;t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" r="5524" b="4568"/>
          <a:stretch>
            <a:fillRect/>
          </a:stretch>
        </p:blipFill>
        <p:spPr bwMode="auto">
          <a:xfrm>
            <a:off x="1115615" y="1386681"/>
            <a:ext cx="3292789" cy="243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Описание: &amp;Rcy;&amp;ucy;&amp;scy;&amp;iukcy;&amp;ncy;&amp;ocy;. &amp;Rcy;&amp;ocy;&amp;zhcy;&amp;dcy;&amp;iecy;&amp;scy;&amp;tcy;&amp;vcy;&amp;ocy;-&amp;Bcy;&amp;ocy;&amp;gcy;&amp;ocy;&amp;rcy;&amp;ocy;&amp;dcy;&amp;icy;&amp;t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312021" cy="248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83674" y="270301"/>
            <a:ext cx="69766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Рождества Пресвятой Богородицы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.Русино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9592" y="4149080"/>
            <a:ext cx="7488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Закладка первого камня в стены будущего храма в честь Рождества Пресвятой Богородицы состоялась 12 августа 2010 года. Праздничное богослужение, посвященное закладке камня в основание храма и его освящению, возглавил архиепископ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Пинский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Лунинецкий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Стефан.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26 июля 2014 года под руководством архиепископа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Пинского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Лунинецкого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Стефана состоялось освящение деревянного Свято-Рождество-Богородичного храма.</a:t>
            </a:r>
          </a:p>
        </p:txBody>
      </p:sp>
    </p:spTree>
    <p:extLst>
      <p:ext uri="{BB962C8B-B14F-4D97-AF65-F5344CB8AC3E}">
        <p14:creationId xmlns:p14="http://schemas.microsoft.com/office/powerpoint/2010/main" val="2814040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87624" y="1091180"/>
            <a:ext cx="7128792" cy="467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CC"/>
                </a:solidFill>
                <a:latin typeface="Bookman Old Style" pitchFamily="18" charset="0"/>
                <a:ea typeface="Calibri"/>
                <a:cs typeface="Times New Roman"/>
              </a:rPr>
              <a:t>Храм –  место Святости, Чистоты, Доброты.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CC"/>
                </a:solidFill>
                <a:latin typeface="Bookman Old Style" pitchFamily="18" charset="0"/>
              </a:rPr>
              <a:t>Величие храма в его и святынях, которые там хранятся.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CC"/>
                </a:solidFill>
                <a:latin typeface="Bookman Old Style" pitchFamily="18" charset="0"/>
              </a:rPr>
              <a:t>Храмы поражают своей красотой, великолепием, убранством.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CC"/>
                </a:solidFill>
                <a:latin typeface="Bookman Old Style" pitchFamily="18" charset="0"/>
                <a:ea typeface="Calibri"/>
                <a:cs typeface="Times New Roman"/>
              </a:rPr>
              <a:t>Сюда  идут в горе и в радости. Здесь человек находит понимание и участие, получает утешение и совет.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ru-RU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26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47664" y="548680"/>
            <a:ext cx="662473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Входите в Церковь тихими шагами.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Входите в церковь с радостной душой,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поскольку здесь за Царскими Вратами другая жизнь, и мир уже иной. </a:t>
            </a:r>
          </a:p>
          <a:p>
            <a:endParaRPr lang="ru-RU" sz="800" b="1" i="1" dirty="0">
              <a:solidFill>
                <a:srgbClr val="0000CC"/>
              </a:solidFill>
              <a:latin typeface="Bookman Old Style" pitchFamily="18" charset="0"/>
            </a:endParaRP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Здесь Божий Храм и на молитву с Богом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приходим мы оставив грешный мир;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Здесь нам покажут верную дорогу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и пригласят на невечерний пир.</a:t>
            </a:r>
          </a:p>
          <a:p>
            <a:endParaRPr lang="ru-RU" sz="800" b="1" i="1" dirty="0">
              <a:solidFill>
                <a:srgbClr val="0000CC"/>
              </a:solidFill>
              <a:latin typeface="Bookman Old Style" pitchFamily="18" charset="0"/>
            </a:endParaRP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Здесь вкусишь ты плоды </a:t>
            </a:r>
            <a:r>
              <a:rPr lang="ru-RU" sz="2000" b="1" i="1" dirty="0" err="1">
                <a:solidFill>
                  <a:srgbClr val="0000CC"/>
                </a:solidFill>
                <a:latin typeface="Bookman Old Style" pitchFamily="18" charset="0"/>
              </a:rPr>
              <a:t>Святаго</a:t>
            </a: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 Духа,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и здесь поймешь, что все еще не жил. </a:t>
            </a: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Что самая главнейшая наука,</a:t>
            </a: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чтоб в сердце всех и каждого любил;</a:t>
            </a:r>
          </a:p>
          <a:p>
            <a:endParaRPr lang="ru-RU" sz="800" b="1" i="1" dirty="0">
              <a:solidFill>
                <a:srgbClr val="0000CC"/>
              </a:solidFill>
              <a:latin typeface="Bookman Old Style" pitchFamily="18" charset="0"/>
            </a:endParaRP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Что здесь притворство Богу не угодно, поскольку в нем самом неправды нет,</a:t>
            </a: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здесь истина доступна и свободна,</a:t>
            </a: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</a:br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а где притворство-там свободы нет.</a:t>
            </a:r>
          </a:p>
          <a:p>
            <a:endParaRPr lang="ru-RU" sz="800" b="1" i="1" dirty="0">
              <a:solidFill>
                <a:srgbClr val="0000CC"/>
              </a:solidFill>
              <a:latin typeface="Bookman Old Style" pitchFamily="18" charset="0"/>
            </a:endParaRPr>
          </a:p>
          <a:p>
            <a:r>
              <a:rPr lang="ru-RU" sz="2000" b="1" i="1" dirty="0">
                <a:solidFill>
                  <a:srgbClr val="0000CC"/>
                </a:solidFill>
                <a:latin typeface="Bookman Old Style" pitchFamily="18" charset="0"/>
              </a:rPr>
              <a:t>                                               Елена </a:t>
            </a:r>
            <a:r>
              <a:rPr lang="ru-RU" sz="2000" b="1" i="1" dirty="0" err="1">
                <a:solidFill>
                  <a:srgbClr val="0000CC"/>
                </a:solidFill>
                <a:latin typeface="Bookman Old Style" pitchFamily="18" charset="0"/>
              </a:rPr>
              <a:t>Русецкая</a:t>
            </a:r>
            <a:endParaRPr lang="ru-RU" sz="2000" b="1" i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6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0031" y="2060848"/>
            <a:ext cx="7243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00CC"/>
                </a:solidFill>
                <a:latin typeface="Bookman Old Style" pitchFamily="18" charset="0"/>
              </a:rPr>
              <a:t>Спасибо </a:t>
            </a:r>
          </a:p>
          <a:p>
            <a:pPr algn="ctr"/>
            <a:r>
              <a:rPr lang="ru-RU" sz="5400" b="1" dirty="0">
                <a:solidFill>
                  <a:srgbClr val="0000CC"/>
                </a:solidFill>
                <a:latin typeface="Bookman Old Style" pitchFamily="18" charset="0"/>
              </a:rPr>
              <a:t>за внимание! </a:t>
            </a:r>
          </a:p>
        </p:txBody>
      </p:sp>
    </p:spTree>
    <p:extLst>
      <p:ext uri="{BB962C8B-B14F-4D97-AF65-F5344CB8AC3E}">
        <p14:creationId xmlns:p14="http://schemas.microsoft.com/office/powerpoint/2010/main" val="118210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4" y="116632"/>
            <a:ext cx="8862293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9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7" y="4221088"/>
            <a:ext cx="5512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Автор:</a:t>
            </a:r>
          </a:p>
          <a:p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Войтешик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Т.М., </a:t>
            </a:r>
          </a:p>
          <a:p>
            <a:r>
              <a:rPr lang="ru-RU" b="1">
                <a:latin typeface="Times New Roman" pitchFamily="18" charset="0"/>
                <a:cs typeface="Times New Roman" pitchFamily="18" charset="0"/>
              </a:rPr>
              <a:t>методист отдела библиотечного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маркетинга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ГУК «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Барановичская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районная централизованная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библиотечная система» </a:t>
            </a:r>
          </a:p>
        </p:txBody>
      </p:sp>
    </p:spTree>
    <p:extLst>
      <p:ext uri="{BB962C8B-B14F-4D97-AF65-F5344CB8AC3E}">
        <p14:creationId xmlns:p14="http://schemas.microsoft.com/office/powerpoint/2010/main" val="111952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75656" y="705177"/>
            <a:ext cx="676875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Мой Храм меня встречает тишиной,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где свежий воздух – древних стен  </a:t>
            </a:r>
          </a:p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                                                 прохлада,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Вся суета осталась за спиной,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Душе уставшей церковь как награда.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br>
              <a:rPr lang="ru-RU" sz="20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Здесь нет призывов, суетных речей,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немыслимо злословие и крики,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мерцает пламя золотых свечей,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на тёмных досках оживают лики…</a:t>
            </a:r>
          </a:p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 </a:t>
            </a:r>
            <a:b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</a:br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Мой храм меня встречает тишиной,</a:t>
            </a:r>
          </a:p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Привычны взгляду старые иконы.</a:t>
            </a:r>
          </a:p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Вся суета осталась за спиной,</a:t>
            </a:r>
          </a:p>
          <a:p>
            <a:r>
              <a:rPr lang="ru-RU" sz="2200" b="1" i="1" dirty="0">
                <a:solidFill>
                  <a:srgbClr val="0000CC"/>
                </a:solidFill>
                <a:latin typeface="Bookman Old Style" pitchFamily="18" charset="0"/>
                <a:ea typeface="Times New Roman"/>
              </a:rPr>
              <a:t>Здесь мир иной и здесь свои законы.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14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7463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lightbox-img" descr="Описание: &amp;Vcy;&amp;ncy;&amp;ucy;&amp;tcy;&amp;rcy;&amp;iecy;&amp;ncy;&amp;ncy;&amp;iecy;&amp;iecy; &amp;ucy;&amp;bcy;&amp;rcy;&amp;acy;&amp;ncy;&amp;scy;&amp;tcy;&amp;vcy;&amp;ocy;. &amp;Vcy;&amp;icy;&amp;dcy; &amp;ncy;&amp;acy; &amp;acy;&amp;lcy;&amp;tcy;&amp;acy;&amp;rcy;&amp;softcy;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24743"/>
            <a:ext cx="3724822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Описание: http://static.panoramio.com/photos/large/308966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7" y="1124743"/>
            <a:ext cx="3871906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180528" y="270302"/>
            <a:ext cx="9163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Храм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Возждвижения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Честнаго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 и Животворящего Креста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Calibri" pitchFamily="34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Calibri" pitchFamily="34" charset="0"/>
                <a:cs typeface="Times New Roman" pitchFamily="18" charset="0"/>
              </a:rPr>
              <a:t>.Городище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7850" y="4077072"/>
            <a:ext cx="81369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/>
                <a:ea typeface="Calibri"/>
              </a:rPr>
              <a:t>      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94397" y="4082180"/>
            <a:ext cx="78184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Однопрестольная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Свято-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Крестовоздвиженская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церковь – произведение народного деревянного зодчества. Построена в 1764 году по инициативе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виленского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старосты графа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Паца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как униатская церковь. После воссоединения униатов с православными (1879 г.) реконструирована в православную церковь в ретроспективно-русском стиле. Архитектура церкви насыщена различным декором. который включает плоскую балюстраду в цокольной части, карнизы, орнаментальные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филонговые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лопатки и </a:t>
            </a:r>
            <a:r>
              <a:rPr lang="ru-RU" sz="1400" dirty="0" err="1">
                <a:solidFill>
                  <a:prstClr val="black"/>
                </a:solidFill>
                <a:latin typeface="Times New Roman"/>
                <a:ea typeface="Calibri"/>
              </a:rPr>
              <a:t>аркатурный</a:t>
            </a:r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пояс притвора. Внутреннее пространство молитвенного зала и апсиды перекрыты шатровым перекрытием. Апсида выделена от молитвенного зала деревянным иконостасом, созданным в 1870-е годы вместо снятого в 1815 г. Рядом с церковью находится построенная в 1840-е годы деревянная колокольня, накрытая шатровой крышей.</a:t>
            </a:r>
          </a:p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/>
                <a:ea typeface="Calibri"/>
              </a:rPr>
              <a:t>      К 250-летнему юбилею со дня основания храма выпущена почтовая марка с изображением этого одного их древнейших в Республике Беларусь деревянных культовых сооружений.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18257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12103" y="203109"/>
            <a:ext cx="6912768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0"/>
              </a:spcAft>
            </a:pPr>
            <a:r>
              <a:rPr lang="ru-RU" sz="2400" b="1" dirty="0">
                <a:latin typeface="CyrillicOld"/>
                <a:ea typeface="Calibri"/>
                <a:cs typeface="Times New Roman"/>
              </a:rPr>
              <a:t>Храм Святой </a:t>
            </a:r>
            <a:r>
              <a:rPr lang="ru-RU" sz="2400" b="1" dirty="0" err="1">
                <a:latin typeface="CyrillicOld"/>
                <a:ea typeface="Calibri"/>
                <a:cs typeface="Times New Roman"/>
              </a:rPr>
              <a:t>Живоначальной</a:t>
            </a:r>
            <a:r>
              <a:rPr lang="ru-RU" sz="2400" b="1" dirty="0">
                <a:latin typeface="CyrillicOld"/>
                <a:ea typeface="Calibri"/>
                <a:cs typeface="Times New Roman"/>
              </a:rPr>
              <a:t> Троицы </a:t>
            </a:r>
            <a:r>
              <a:rPr lang="ru-RU" sz="2400" b="1" i="1" dirty="0" err="1">
                <a:latin typeface="CyrillicOld"/>
                <a:ea typeface="Calibri"/>
                <a:cs typeface="Times New Roman"/>
              </a:rPr>
              <a:t>аг.Вольно</a:t>
            </a:r>
            <a:endParaRPr lang="ru-RU" sz="2400" i="1" dirty="0">
              <a:ea typeface="Calibri"/>
              <a:cs typeface="Times New Roma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6456" y="4653136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endParaRPr lang="ru-RU" sz="1600" dirty="0">
              <a:ea typeface="Calibri"/>
              <a:cs typeface="Times New Roman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4488" y="4365103"/>
            <a:ext cx="7704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один из немногочисленных сохраненных памятников архитектуры «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виленского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барокко». Церковь построена в 1768 году как униатский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базилианский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костел. Идейной основой композиции стала икона Божией Матери, написанная во второй половине XVI века художником из Несвижа Максимом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Русатаем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 1895 году храм был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переосвящен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православную церковь, а главной святыней стала почитаться икона XVIII столетия «Святой Николай», которая хранится здесь до наших дней. Местные жители не забывали и о своей святыне –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Вольнянской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иконе, оригинал которой не уцелел. По благословению архиепископа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Пинского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Лунинецкого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Стефана, иконописцем Пискуном Ю.А. была изготовлена копия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Вольнянской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иконы и в 2014 году доставлена для дальнейшего почитания в Свято – Троицкий храм.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379688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65237"/>
            <a:ext cx="3524406" cy="271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18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01" y="0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1" descr="Описание: http://globus.tut.by/stolovichi/church_d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3"/>
          <a:stretch/>
        </p:blipFill>
        <p:spPr bwMode="auto">
          <a:xfrm>
            <a:off x="883199" y="1039409"/>
            <a:ext cx="3723216" cy="26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252536" y="187358"/>
            <a:ext cx="95050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 Храм Святого благоверного князя Александра Невского           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. Столовичи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5874" y="3717032"/>
            <a:ext cx="7682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  <a:cs typeface="Times New Roman"/>
              </a:rPr>
              <a:t>В 1736 году на средства Семена Домбровского, командира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Познаньского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и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Стволовичского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был построен костел Иоанна Крестителя. Храм был возведен в стиле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виленского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барокко знаменитыми архитекторами того времени Иосифом Фонтана и Иоганном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Глаубицем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.  В 1868 году костел  преобразован  в Александро-Невскую церковь.</a:t>
            </a:r>
          </a:p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</a:rPr>
              <a:t>В храме есть два почитаемых образа: икона Божией Матери «Знамение» и икона «Покрова Пресвятой Богородицы». «</a:t>
            </a:r>
            <a:r>
              <a:rPr lang="ru-RU" sz="1600" dirty="0" err="1">
                <a:latin typeface="Times New Roman"/>
                <a:ea typeface="Calibri"/>
              </a:rPr>
              <a:t>Загорско-Столовичская</a:t>
            </a:r>
            <a:r>
              <a:rPr lang="ru-RU" sz="1600" dirty="0">
                <a:latin typeface="Times New Roman"/>
                <a:ea typeface="Calibri"/>
              </a:rPr>
              <a:t>» Икона Божией Матери «Знамение» </a:t>
            </a:r>
            <a:r>
              <a:rPr lang="ru-RU" sz="1600" dirty="0" err="1">
                <a:latin typeface="Times New Roman"/>
                <a:ea typeface="Calibri"/>
              </a:rPr>
              <a:t>мироточила</a:t>
            </a:r>
            <a:r>
              <a:rPr lang="ru-RU" sz="1600" dirty="0">
                <a:latin typeface="Times New Roman"/>
                <a:ea typeface="Calibri"/>
              </a:rPr>
              <a:t> с начала 2001 года до Великой Субботы этого же года, а на Пасху обновилась. Икона «Покрова Пресвятой Богородицы» была явлена в урочище «Святое поле» в 1983 году во время раскопок. 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Синод Белорусской Православной Церкви постановил почитать её как явленную </a:t>
            </a:r>
            <a:r>
              <a:rPr lang="ru-RU" sz="1600" dirty="0" err="1">
                <a:latin typeface="Times New Roman"/>
                <a:ea typeface="Calibri"/>
                <a:cs typeface="Times New Roman"/>
              </a:rPr>
              <a:t>местночтимую</a:t>
            </a:r>
            <a:r>
              <a:rPr lang="ru-RU" sz="1600" dirty="0">
                <a:latin typeface="Times New Roman"/>
                <a:ea typeface="Calibri"/>
                <a:cs typeface="Times New Roman"/>
              </a:rPr>
              <a:t> икону. </a:t>
            </a:r>
            <a:endParaRPr lang="ru-RU" sz="1600" dirty="0"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endParaRPr lang="ru-RU" sz="1600" dirty="0">
              <a:ea typeface="Calibri"/>
              <a:cs typeface="Times New Roman"/>
            </a:endParaRPr>
          </a:p>
        </p:txBody>
      </p:sp>
      <p:pic>
        <p:nvPicPr>
          <p:cNvPr id="2050" name="Рисунок 7" descr="Храм был возведен в стиле виленского барокко знаменитыми архитекторами того времени Иосифом Фонтана и Иоганном Глаубицем 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r="8353"/>
          <a:stretch/>
        </p:blipFill>
        <p:spPr bwMode="auto">
          <a:xfrm>
            <a:off x="4788024" y="1078957"/>
            <a:ext cx="33528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9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7588" y="244432"/>
            <a:ext cx="6630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Покрова Пресвятой Богородицы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д.Поручин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main_img" descr="Описание: &amp;Pcy;&amp;acy;&amp;rcy;&amp;ucy;&amp;chcy;&amp;ycy;&amp;ncy;. &amp;Pcy;&amp;ocy;&amp;kcy;&amp;rcy;&amp;ocy;&amp;vcy;&amp;scy;&amp;kcy;&amp;acy;&amp;yacy; &amp;tscy;&amp;iecy;&amp;rcy;&amp;kcy;&amp;ocy;&amp;vcy;&amp;soft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36" y="1268760"/>
            <a:ext cx="4678921" cy="350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7584" y="1412776"/>
            <a:ext cx="792088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   Церковь в честь Покрова Пресвятой        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Богородицы находится на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восточной окраине села, на самом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возвышенном месте. Построена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она на границе </a:t>
            </a:r>
            <a:r>
              <a:rPr lang="be-BY" sz="1400" dirty="0">
                <a:latin typeface="Times New Roman"/>
                <a:ea typeface="Calibri"/>
                <a:cs typeface="Times New Roman"/>
              </a:rPr>
              <a:t> Х</a:t>
            </a:r>
            <a:r>
              <a:rPr lang="en-US" sz="1400" dirty="0">
                <a:latin typeface="Times New Roman"/>
                <a:ea typeface="Calibri"/>
                <a:cs typeface="Times New Roman"/>
              </a:rPr>
              <a:t>VIII</a:t>
            </a:r>
            <a:r>
              <a:rPr lang="ru-RU" sz="1400" dirty="0">
                <a:latin typeface="Times New Roman"/>
                <a:ea typeface="Calibri"/>
                <a:cs typeface="Times New Roman"/>
              </a:rPr>
              <a:t>-</a:t>
            </a:r>
            <a:r>
              <a:rPr lang="en-US" sz="1400" dirty="0">
                <a:latin typeface="Times New Roman"/>
                <a:ea typeface="Calibri"/>
                <a:cs typeface="Times New Roman"/>
              </a:rPr>
              <a:t>XIX</a:t>
            </a:r>
            <a:r>
              <a:rPr lang="ru-RU" sz="1400" dirty="0">
                <a:latin typeface="Times New Roman"/>
                <a:ea typeface="Calibri"/>
                <a:cs typeface="Times New Roman"/>
              </a:rPr>
              <a:t> веков из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  <a:cs typeface="Times New Roman"/>
              </a:rPr>
              <a:t>                                                                                               дерева. Является </a:t>
            </a:r>
            <a:r>
              <a:rPr lang="ru-RU" sz="1400" dirty="0">
                <a:latin typeface="Times New Roman"/>
                <a:ea typeface="Calibri"/>
              </a:rPr>
              <a:t>памятником народного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деревянного зодчества.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   Снаружи храм обшит тесом в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горизонтальном направлении и  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окрашен в бело-голубые тона,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символизирующие небесную    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чистоту и непорочность.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    Прямоугольные оконные проемы,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 обрамлены в строгие наличники.     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 Перед храмом поставлена 4-х    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                                                                                                столбовая колокольня. </a:t>
            </a:r>
          </a:p>
          <a:p>
            <a:pPr indent="450215" algn="just">
              <a:spcAft>
                <a:spcPts val="0"/>
              </a:spcAft>
            </a:pPr>
            <a:r>
              <a:rPr lang="ru-RU" sz="1400" dirty="0">
                <a:latin typeface="Times New Roman"/>
                <a:ea typeface="Calibri"/>
              </a:rPr>
              <a:t>О существовании крепкой каменной ограды вокруг храма свидетельствуют уцелевшие святые ворота и фрагменты каменных столбов. Рядом с храмом сохранились старинные захоронения и вековые деревья. В храме хранятся икона "Богоматерь с младенцем«, Евангелие (XVIII в). </a:t>
            </a:r>
          </a:p>
        </p:txBody>
      </p:sp>
    </p:spTree>
    <p:extLst>
      <p:ext uri="{BB962C8B-B14F-4D97-AF65-F5344CB8AC3E}">
        <p14:creationId xmlns:p14="http://schemas.microsoft.com/office/powerpoint/2010/main" val="309073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2" y="-25120"/>
            <a:ext cx="9182100" cy="689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lightbox-img" descr="Описание: &amp;Ncy;&amp;acy; &amp;pcy;&amp;iecy;&amp;rcy;&amp;iecy;&amp;dcy;&amp;ncy;&amp;iecy;&amp;mcy; &amp;pcy;&amp;lcy;&amp;acy;&amp;ncy;&amp;iecy; &amp;zcy;&amp;vcy;&amp;ocy;&amp;ncy;&amp;ncy;&amp;icy;&amp;tscy;&amp;acy;. &amp;Ncy;&amp;acy; &amp;zcy;&amp;acy;&amp;dcy;&amp;ncy;&amp;iecy;&amp;mcy; (&amp;scy;&amp;pcy;&amp;rcy;&amp;acy;&amp;vcy;&amp;acy;) – &amp;icy;&amp;mcy;&amp;icy;&amp;tcy;&amp;icy;&amp;rcy;&amp;ucy;&amp;yucy;&amp;shchcy;&amp;acy;&amp;yacy; &amp;mcy;&amp;iecy;&amp;scy;&amp;tcy;&amp;ncy;&amp;ucy;&amp;yucy; &amp;tscy;&amp;iecy;&amp;rcy;&amp;kcy;&amp;ocy;&amp;vcy;&amp;softcy; &amp;acy;&amp;vcy;&amp;tcy;&amp;ocy;&amp;bcy;&amp;ucy;&amp;scy;&amp;ncy;&amp;acy;&amp;yacy; &amp;ocy;&amp;scy;&amp;tcy;&amp;acy;&amp;ncy;&amp;ocy;&amp;vcy;&amp;kcy;&amp;acy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03" y="1461002"/>
            <a:ext cx="3390540" cy="24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Описание: &amp;Scy;&amp;vcy;&amp;yacy;&amp;tcy;&amp;ocy;-&amp;Acy;&amp;ncy;&amp;tcy;&amp;ocy;&amp;ncy;&amp;icy;&amp;iecy;&amp;vcy;&amp;scy;&amp;kcy;&amp;acy;&amp;yacy; &amp;tscy;&amp;iecy;&amp;rcy;&amp;kcy;&amp;ocy;&amp;vcy;&amp;softcy; - &amp;ocy;&amp;dcy;&amp;icy;&amp;ncy; &amp;icy;&amp;zcy; &amp;scy;&amp;tcy;&amp;acy;&amp;rcy;&amp;iecy;&amp;jcy;&amp;shcy;&amp;icy;&amp;khcy; &amp;pcy;&amp;rcy;&amp;acy;&amp;vcy;&amp;ocy;&amp;scy;&amp;lcy;&amp;acy;&amp;vcy;&amp;ncy;&amp;ycy;&amp;khcy; &amp;khcy;&amp;rcy;&amp;acy;&amp;mcy;&amp;ocy;&amp;vcy; &amp;vcy; &amp;Bcy;&amp;acy;&amp;rcy;&amp;acy;&amp;ncy;&amp;ocy;&amp;vcy;&amp;icy;&amp;chcy;&amp;scy;&amp;kcy;&amp;ocy;&amp;mcy; &amp;rcy;&amp;acy;&amp;jcy;&amp;ocy;&amp;ncy;&amp;iecy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61002"/>
            <a:ext cx="3612834" cy="24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252536" y="70991"/>
            <a:ext cx="942324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yrillicOld" pitchFamily="2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Храм Святого Преподобного Антония Киево-Печерского           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err="1"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аг</a:t>
            </a:r>
            <a:r>
              <a:rPr kumimoji="0" lang="ru-RU" altLang="ru-RU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yrillicOld" pitchFamily="2" charset="0"/>
                <a:ea typeface="Times New Roman" pitchFamily="18" charset="0"/>
                <a:cs typeface="Times New Roman" pitchFamily="18" charset="0"/>
              </a:rPr>
              <a:t>. Подгорная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3568" y="4005064"/>
            <a:ext cx="77768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Times New Roman"/>
                <a:cs typeface="Times New Roman"/>
              </a:rPr>
              <a:t>Храм был возведен в деревне ещё в XVIII столетии и первоначально являлся костелом. После разделов Речи </a:t>
            </a:r>
            <a:r>
              <a:rPr lang="ru-RU" sz="1600" dirty="0" err="1">
                <a:latin typeface="Times New Roman"/>
                <a:ea typeface="Times New Roman"/>
                <a:cs typeface="Times New Roman"/>
              </a:rPr>
              <a:t>Посполитой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 и вхождения белорусских земель в состав Российской империи костел был </a:t>
            </a:r>
            <a:r>
              <a:rPr lang="ru-RU" sz="1600" dirty="0" err="1">
                <a:latin typeface="Times New Roman"/>
                <a:ea typeface="Times New Roman"/>
                <a:cs typeface="Times New Roman"/>
              </a:rPr>
              <a:t>переосвящен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 в православную церковь. Здание храма неоднократно перестраивалось, последняя перестройка датируется 1817 годом.</a:t>
            </a:r>
          </a:p>
          <a:p>
            <a:pPr indent="450215" algn="just">
              <a:spcAft>
                <a:spcPts val="0"/>
              </a:spcAft>
            </a:pPr>
            <a:r>
              <a:rPr lang="ru-RU" sz="1600" dirty="0">
                <a:latin typeface="Times New Roman"/>
                <a:ea typeface="Calibri"/>
                <a:cs typeface="Times New Roman"/>
              </a:rPr>
              <a:t>Настоящими  памятниками  искусства являются образы «Тайная вечеря», «Спас в темнице», созданные в XIX столетии, «Богородица с ребёнком», датируемый XVIII веком.</a:t>
            </a:r>
            <a:endParaRPr lang="ru-RU" sz="1200" dirty="0">
              <a:ea typeface="Calibri"/>
              <a:cs typeface="Times New Roman"/>
            </a:endParaRPr>
          </a:p>
          <a:p>
            <a:pPr indent="450215" algn="just">
              <a:spcAft>
                <a:spcPts val="0"/>
              </a:spcAft>
            </a:pPr>
            <a:endParaRPr lang="ru-RU" sz="16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7487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2240</Words>
  <Application>Microsoft Office PowerPoint</Application>
  <PresentationFormat>Экран (4:3)</PresentationFormat>
  <Paragraphs>155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Book Antiqua</vt:lpstr>
      <vt:lpstr>Bookman Old Style</vt:lpstr>
      <vt:lpstr>Calibri</vt:lpstr>
      <vt:lpstr>CyrillicOld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Храм святого пророка Ильи д.Адаховщина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Андруша</dc:creator>
  <cp:lastModifiedBy>Пользователь Windows</cp:lastModifiedBy>
  <cp:revision>272</cp:revision>
  <dcterms:created xsi:type="dcterms:W3CDTF">2016-09-08T18:54:06Z</dcterms:created>
  <dcterms:modified xsi:type="dcterms:W3CDTF">2018-03-15T12:16:49Z</dcterms:modified>
</cp:coreProperties>
</file>